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
  </p:notesMasterIdLst>
  <p:sldIdLst>
    <p:sldId id="256" r:id="rId2"/>
    <p:sldId id="257" r:id="rId3"/>
    <p:sldId id="268" r:id="rId4"/>
    <p:sldId id="259" r:id="rId5"/>
    <p:sldId id="258" r:id="rId6"/>
    <p:sldId id="262" r:id="rId7"/>
    <p:sldId id="260" r:id="rId8"/>
    <p:sldId id="261" r:id="rId9"/>
    <p:sldId id="263" r:id="rId10"/>
    <p:sldId id="264" r:id="rId11"/>
    <p:sldId id="265" r:id="rId12"/>
    <p:sldId id="269"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7B486-7E02-4711-9D46-53E292FD01FD}" type="datetimeFigureOut">
              <a:rPr lang="en-US" smtClean="0"/>
              <a:pPr/>
              <a:t>6/1/2011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B811-96CE-428F-9C9E-F18C043A89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D4B811-96CE-428F-9C9E-F18C043A89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FD5D5BA-B87E-445C-BE85-46FCF07A83D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D5D5BA-B87E-445C-BE85-46FCF07A83D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D5D5BA-B87E-445C-BE85-46FCF07A83D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D5D5BA-B87E-445C-BE85-46FCF07A83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93CF6EC-A440-4DA4-8686-07220362FF5F}" type="datetimeFigureOut">
              <a:rPr lang="en-US" smtClean="0"/>
              <a:pPr/>
              <a:t>6/1/2011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D5D5BA-B87E-445C-BE85-46FCF07A83D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93CF6EC-A440-4DA4-8686-07220362FF5F}" type="datetimeFigureOut">
              <a:rPr lang="en-US" smtClean="0"/>
              <a:pPr/>
              <a:t>6/1/2011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D5D5BA-B87E-445C-BE85-46FCF07A83D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lumMod val="25000"/>
                  </a:schemeClr>
                </a:solidFill>
                <a:latin typeface="Algerian" pitchFamily="82" charset="0"/>
              </a:rPr>
              <a:t>Love as a way of life </a:t>
            </a:r>
            <a:endParaRPr lang="en-US" b="1" dirty="0">
              <a:solidFill>
                <a:schemeClr val="accent1">
                  <a:lumMod val="25000"/>
                </a:schemeClr>
              </a:solidFill>
              <a:latin typeface="Algerian" pitchFamily="82" charset="0"/>
            </a:endParaRPr>
          </a:p>
        </p:txBody>
      </p:sp>
      <p:sp>
        <p:nvSpPr>
          <p:cNvPr id="3" name="Subtitle 2"/>
          <p:cNvSpPr>
            <a:spLocks noGrp="1"/>
          </p:cNvSpPr>
          <p:nvPr>
            <p:ph type="subTitle" idx="1"/>
          </p:nvPr>
        </p:nvSpPr>
        <p:spPr>
          <a:xfrm>
            <a:off x="1737360" y="3429000"/>
            <a:ext cx="7406640" cy="1752600"/>
          </a:xfrm>
        </p:spPr>
        <p:txBody>
          <a:bodyPr>
            <a:normAutofit/>
          </a:bodyPr>
          <a:lstStyle/>
          <a:p>
            <a:pPr algn="r" rtl="1"/>
            <a:r>
              <a:rPr lang="en-US" sz="3600" b="1" dirty="0" smtClean="0">
                <a:solidFill>
                  <a:schemeClr val="accent1">
                    <a:lumMod val="25000"/>
                  </a:schemeClr>
                </a:solidFill>
                <a:latin typeface="Monotype Corsiva" pitchFamily="66" charset="0"/>
              </a:rPr>
              <a:t>By Sara </a:t>
            </a:r>
            <a:r>
              <a:rPr lang="en-US" sz="3600" b="1" dirty="0" err="1" smtClean="0">
                <a:solidFill>
                  <a:schemeClr val="accent1">
                    <a:lumMod val="25000"/>
                  </a:schemeClr>
                </a:solidFill>
                <a:latin typeface="Monotype Corsiva" pitchFamily="66" charset="0"/>
              </a:rPr>
              <a:t>Tarek</a:t>
            </a:r>
            <a:r>
              <a:rPr lang="en-US" sz="3600" b="1" dirty="0" smtClean="0">
                <a:solidFill>
                  <a:schemeClr val="accent1">
                    <a:lumMod val="25000"/>
                  </a:schemeClr>
                </a:solidFill>
                <a:latin typeface="Monotype Corsiva" pitchFamily="66" charset="0"/>
              </a:rPr>
              <a:t>             </a:t>
            </a:r>
            <a:endParaRPr lang="en-US" sz="3600" b="1" dirty="0">
              <a:solidFill>
                <a:schemeClr val="accent1">
                  <a:lumMod val="25000"/>
                </a:schemeClr>
              </a:solidFill>
              <a:latin typeface="Monotype Corsiva" pitchFamily="66" charset="0"/>
            </a:endParaRPr>
          </a:p>
        </p:txBody>
      </p:sp>
      <p:cxnSp>
        <p:nvCxnSpPr>
          <p:cNvPr id="7" name="Straight Connector 6"/>
          <p:cNvCxnSpPr/>
          <p:nvPr/>
        </p:nvCxnSpPr>
        <p:spPr>
          <a:xfrm>
            <a:off x="2362200" y="2590800"/>
            <a:ext cx="50292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981200" y="4343400"/>
            <a:ext cx="5943600" cy="2308324"/>
          </a:xfrm>
          <a:prstGeom prst="rect">
            <a:avLst/>
          </a:prstGeom>
          <a:noFill/>
        </p:spPr>
        <p:txBody>
          <a:bodyPr wrap="square" rtlCol="0">
            <a:spAutoFit/>
          </a:bodyPr>
          <a:lstStyle/>
          <a:p>
            <a:pPr algn="ctr"/>
            <a:r>
              <a:rPr lang="en-US" sz="4800" b="1" i="1" u="sng" dirty="0" smtClean="0"/>
              <a:t>14 Feb. 2010-Love as a way of life- Sara </a:t>
            </a:r>
            <a:r>
              <a:rPr lang="en-US" sz="4800" b="1" i="1" u="sng" dirty="0" err="1" smtClean="0"/>
              <a:t>Tarek</a:t>
            </a:r>
            <a:endParaRPr lang="en-US" sz="4800" b="1" i="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98080" cy="1143000"/>
          </a:xfrm>
        </p:spPr>
        <p:txBody>
          <a:bodyPr>
            <a:normAutofit fontScale="90000"/>
          </a:bodyPr>
          <a:lstStyle/>
          <a:p>
            <a:r>
              <a:rPr lang="en-US" sz="5400" b="1" dirty="0" smtClean="0"/>
              <a:t>Generosity:  </a:t>
            </a:r>
            <a:r>
              <a:rPr lang="en-US" dirty="0" smtClean="0"/>
              <a:t>giving your time, money, </a:t>
            </a:r>
            <a:r>
              <a:rPr lang="en-US" sz="4400" dirty="0" smtClean="0"/>
              <a:t>and</a:t>
            </a:r>
            <a:r>
              <a:rPr lang="en-US" dirty="0" smtClean="0"/>
              <a:t> abilities to others</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7170" name="Picture 2" descr="C:\Users\Sara\Desktop\money.jpg"/>
          <p:cNvPicPr>
            <a:picLocks noChangeAspect="1" noChangeArrowheads="1"/>
          </p:cNvPicPr>
          <p:nvPr/>
        </p:nvPicPr>
        <p:blipFill>
          <a:blip r:embed="rId3" cstate="print"/>
          <a:srcRect/>
          <a:stretch>
            <a:fillRect/>
          </a:stretch>
        </p:blipFill>
        <p:spPr bwMode="auto">
          <a:xfrm>
            <a:off x="2036762" y="1884363"/>
            <a:ext cx="6116638" cy="42878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1143000"/>
          </a:xfrm>
        </p:spPr>
        <p:txBody>
          <a:bodyPr>
            <a:noAutofit/>
          </a:bodyPr>
          <a:lstStyle/>
          <a:p>
            <a:r>
              <a:rPr lang="en-US" sz="4000" b="1" dirty="0" smtClean="0"/>
              <a:t>Honesty</a:t>
            </a:r>
            <a:r>
              <a:rPr lang="en-US" sz="4000" dirty="0" smtClean="0"/>
              <a:t>:  caring enough to tell the truth</a:t>
            </a:r>
            <a:br>
              <a:rPr lang="en-US" sz="4000" dirty="0" smtClean="0"/>
            </a:br>
            <a:endParaRPr lang="en-US" sz="4000" dirty="0"/>
          </a:p>
        </p:txBody>
      </p:sp>
      <p:sp>
        <p:nvSpPr>
          <p:cNvPr id="3" name="Content Placeholder 2"/>
          <p:cNvSpPr>
            <a:spLocks noGrp="1"/>
          </p:cNvSpPr>
          <p:nvPr>
            <p:ph idx="1"/>
          </p:nvPr>
        </p:nvSpPr>
        <p:spPr/>
        <p:txBody>
          <a:bodyPr/>
          <a:lstStyle/>
          <a:p>
            <a:endParaRPr lang="en-US" dirty="0"/>
          </a:p>
        </p:txBody>
      </p:sp>
      <p:pic>
        <p:nvPicPr>
          <p:cNvPr id="8194" name="Picture 2" descr="C:\Users\Sara\Desktop\pinocchio1.gif"/>
          <p:cNvPicPr>
            <a:picLocks noChangeAspect="1" noChangeArrowheads="1"/>
          </p:cNvPicPr>
          <p:nvPr/>
        </p:nvPicPr>
        <p:blipFill>
          <a:blip r:embed="rId3" cstate="print"/>
          <a:srcRect/>
          <a:stretch>
            <a:fillRect/>
          </a:stretch>
        </p:blipFill>
        <p:spPr bwMode="auto">
          <a:xfrm>
            <a:off x="3124200" y="1386332"/>
            <a:ext cx="4838700" cy="4709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5" name="Picture 5" descr="C:\Users\Sara\Desktop\ramses_railway_station3.jpg"/>
          <p:cNvPicPr>
            <a:picLocks noChangeAspect="1" noChangeArrowheads="1"/>
          </p:cNvPicPr>
          <p:nvPr/>
        </p:nvPicPr>
        <p:blipFill>
          <a:blip r:embed="rId3" cstate="print"/>
          <a:srcRect/>
          <a:stretch>
            <a:fillRect/>
          </a:stretch>
        </p:blipFill>
        <p:spPr bwMode="auto">
          <a:xfrm>
            <a:off x="0" y="2569369"/>
            <a:ext cx="5718175" cy="4288631"/>
          </a:xfrm>
          <a:prstGeom prst="rect">
            <a:avLst/>
          </a:prstGeom>
          <a:noFill/>
        </p:spPr>
      </p:pic>
      <p:pic>
        <p:nvPicPr>
          <p:cNvPr id="10246" name="Picture 6" descr="C:\Users\Sara\Desktop\gomaa1.jpg"/>
          <p:cNvPicPr>
            <a:picLocks noChangeAspect="1" noChangeArrowheads="1"/>
          </p:cNvPicPr>
          <p:nvPr/>
        </p:nvPicPr>
        <p:blipFill>
          <a:blip r:embed="rId4" cstate="print"/>
          <a:srcRect/>
          <a:stretch>
            <a:fillRect/>
          </a:stretch>
        </p:blipFill>
        <p:spPr bwMode="auto">
          <a:xfrm>
            <a:off x="3917576" y="-304800"/>
            <a:ext cx="5378824" cy="4114800"/>
          </a:xfrm>
          <a:prstGeom prst="rect">
            <a:avLst/>
          </a:prstGeom>
          <a:noFill/>
        </p:spPr>
      </p:pic>
      <p:pic>
        <p:nvPicPr>
          <p:cNvPr id="10243" name="Picture 3" descr="C:\Users\Sara\Desktop\01train.jpg"/>
          <p:cNvPicPr>
            <a:picLocks noChangeAspect="1" noChangeArrowheads="1"/>
          </p:cNvPicPr>
          <p:nvPr/>
        </p:nvPicPr>
        <p:blipFill>
          <a:blip r:embed="rId5" cstate="print"/>
          <a:srcRect/>
          <a:stretch>
            <a:fillRect/>
          </a:stretch>
        </p:blipFill>
        <p:spPr bwMode="auto">
          <a:xfrm>
            <a:off x="0" y="-228600"/>
            <a:ext cx="5181601" cy="3886200"/>
          </a:xfrm>
          <a:prstGeom prst="rect">
            <a:avLst/>
          </a:prstGeom>
          <a:noFill/>
        </p:spPr>
      </p:pic>
      <p:pic>
        <p:nvPicPr>
          <p:cNvPr id="10242" name="Picture 2" descr="C:\Users\Sara\Desktop\p39129-Cairo-Khan_el_Khalili.jpg"/>
          <p:cNvPicPr>
            <a:picLocks noChangeAspect="1" noChangeArrowheads="1"/>
          </p:cNvPicPr>
          <p:nvPr/>
        </p:nvPicPr>
        <p:blipFill>
          <a:blip r:embed="rId6" cstate="print"/>
          <a:srcRect/>
          <a:stretch>
            <a:fillRect/>
          </a:stretch>
        </p:blipFill>
        <p:spPr bwMode="auto">
          <a:xfrm>
            <a:off x="4486388" y="3657600"/>
            <a:ext cx="4657611" cy="3200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5181600"/>
            <a:ext cx="7498080" cy="914400"/>
          </a:xfrm>
        </p:spPr>
        <p:txBody>
          <a:bodyPr>
            <a:normAutofit/>
          </a:bodyPr>
          <a:lstStyle/>
          <a:p>
            <a:r>
              <a:rPr lang="en-US" sz="4000" b="1" dirty="0" smtClean="0"/>
              <a:t>www.garychapman.org</a:t>
            </a:r>
            <a:endParaRPr lang="en-US" sz="4000" b="1" dirty="0"/>
          </a:p>
        </p:txBody>
      </p:sp>
      <p:pic>
        <p:nvPicPr>
          <p:cNvPr id="3075" name="Picture 3" descr="C:\Users\Sara\Desktop\1.gif"/>
          <p:cNvPicPr>
            <a:picLocks noChangeAspect="1" noChangeArrowheads="1"/>
          </p:cNvPicPr>
          <p:nvPr/>
        </p:nvPicPr>
        <p:blipFill>
          <a:blip r:embed="rId3" cstate="print"/>
          <a:srcRect/>
          <a:stretch>
            <a:fillRect/>
          </a:stretch>
        </p:blipFill>
        <p:spPr bwMode="auto">
          <a:xfrm>
            <a:off x="1676400" y="0"/>
            <a:ext cx="5254625" cy="49195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Dr. Gary Chapman </a:t>
            </a:r>
            <a:endParaRPr lang="en-US" b="1" i="1" u="sng" dirty="0"/>
          </a:p>
        </p:txBody>
      </p:sp>
      <p:sp>
        <p:nvSpPr>
          <p:cNvPr id="3" name="Content Placeholder 2"/>
          <p:cNvSpPr>
            <a:spLocks noGrp="1"/>
          </p:cNvSpPr>
          <p:nvPr>
            <p:ph idx="1"/>
          </p:nvPr>
        </p:nvSpPr>
        <p:spPr/>
        <p:txBody>
          <a:bodyPr>
            <a:normAutofit/>
          </a:bodyPr>
          <a:lstStyle/>
          <a:p>
            <a:r>
              <a:rPr lang="en-US" b="1" i="1" dirty="0" smtClean="0"/>
              <a:t>The Five Love Languages</a:t>
            </a:r>
            <a:r>
              <a:rPr lang="en-US" i="1" dirty="0" smtClean="0"/>
              <a:t>, </a:t>
            </a:r>
            <a:r>
              <a:rPr lang="en-US" sz="2400" i="1" dirty="0" smtClean="0"/>
              <a:t>Northfield Publishing</a:t>
            </a:r>
            <a:r>
              <a:rPr lang="en-US" sz="2400" dirty="0" smtClean="0"/>
              <a:t>,* Chicago, 1992, 1995.</a:t>
            </a:r>
          </a:p>
          <a:p>
            <a:r>
              <a:rPr lang="en-US" b="1" i="1" dirty="0" smtClean="0"/>
              <a:t>Love Talks for Families</a:t>
            </a:r>
            <a:r>
              <a:rPr lang="en-US" dirty="0" smtClean="0"/>
              <a:t>, </a:t>
            </a:r>
            <a:r>
              <a:rPr lang="en-US" sz="2400" dirty="0" smtClean="0"/>
              <a:t>Northfield Publishing, 2002.</a:t>
            </a:r>
          </a:p>
          <a:p>
            <a:r>
              <a:rPr lang="en-US" b="1" i="1" dirty="0" smtClean="0"/>
              <a:t>The Family You’ve Always Wanted</a:t>
            </a:r>
            <a:r>
              <a:rPr lang="en-US" dirty="0" smtClean="0"/>
              <a:t>, </a:t>
            </a:r>
            <a:r>
              <a:rPr lang="en-US" sz="2400" dirty="0" smtClean="0"/>
              <a:t>Northfield Publishing, 2008</a:t>
            </a:r>
            <a:r>
              <a:rPr lang="en-US" dirty="0" smtClean="0"/>
              <a:t>.</a:t>
            </a:r>
          </a:p>
          <a:p>
            <a:r>
              <a:rPr lang="en-US" b="1" i="1" u="sng" dirty="0" smtClean="0"/>
              <a:t>Love As A Way of Life</a:t>
            </a:r>
            <a:r>
              <a:rPr lang="en-US" i="1" u="sng" dirty="0" smtClean="0"/>
              <a:t>, </a:t>
            </a:r>
            <a:r>
              <a:rPr lang="en-US" sz="2400" u="sng" dirty="0" err="1" smtClean="0"/>
              <a:t>WaterBrook</a:t>
            </a:r>
            <a:r>
              <a:rPr lang="en-US" sz="2400" u="sng" dirty="0" smtClean="0"/>
              <a:t> Press, 2008.</a:t>
            </a:r>
          </a:p>
          <a:p>
            <a:r>
              <a:rPr lang="en-US" b="1" i="1" dirty="0" smtClean="0"/>
              <a:t>Love is A Verb</a:t>
            </a:r>
            <a:r>
              <a:rPr lang="en-US" i="1" dirty="0" smtClean="0"/>
              <a:t>, </a:t>
            </a:r>
            <a:r>
              <a:rPr lang="en-US" sz="2400" dirty="0" err="1" smtClean="0"/>
              <a:t>WaterBrook</a:t>
            </a:r>
            <a:r>
              <a:rPr lang="en-US" sz="2400" dirty="0" smtClean="0"/>
              <a:t> Press, 2009.          </a:t>
            </a:r>
            <a:endParaRPr lang="en-US" sz="2400" dirty="0"/>
          </a:p>
        </p:txBody>
      </p:sp>
      <p:pic>
        <p:nvPicPr>
          <p:cNvPr id="2050" name="Picture 2" descr="C:\Users\Sara\Desktop\215-7.jpg"/>
          <p:cNvPicPr>
            <a:picLocks noChangeAspect="1" noChangeArrowheads="1"/>
          </p:cNvPicPr>
          <p:nvPr/>
        </p:nvPicPr>
        <p:blipFill>
          <a:blip r:embed="rId3" cstate="print"/>
          <a:srcRect/>
          <a:stretch>
            <a:fillRect/>
          </a:stretch>
        </p:blipFill>
        <p:spPr bwMode="auto">
          <a:xfrm>
            <a:off x="2895600" y="76200"/>
            <a:ext cx="4381501" cy="67600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98080" cy="3581400"/>
          </a:xfrm>
        </p:spPr>
        <p:txBody>
          <a:bodyPr>
            <a:noAutofit/>
          </a:bodyPr>
          <a:lstStyle/>
          <a:p>
            <a:pPr algn="just">
              <a:buNone/>
            </a:pPr>
            <a:r>
              <a:rPr lang="en-US" i="1" dirty="0" smtClean="0"/>
              <a:t>“The quality of any society is defined by the behavior of people with each others, in the street, at work, at school and finally in the family. The quality of these relationships between people defines who we are, and can govern our happiness, success and personal fulfillment.” </a:t>
            </a:r>
            <a:r>
              <a:rPr lang="en-US" dirty="0" smtClean="0"/>
              <a:t>Dr. Gary Chapman </a:t>
            </a:r>
            <a:endParaRPr lang="en-US" dirty="0"/>
          </a:p>
        </p:txBody>
      </p:sp>
      <p:pic>
        <p:nvPicPr>
          <p:cNvPr id="4098" name="Picture 2" descr="C:\Users\Sara\Desktop\drchapman-headshot.jpg"/>
          <p:cNvPicPr>
            <a:picLocks noChangeAspect="1" noChangeArrowheads="1"/>
          </p:cNvPicPr>
          <p:nvPr/>
        </p:nvPicPr>
        <p:blipFill>
          <a:blip r:embed="rId3" cstate="print"/>
          <a:srcRect/>
          <a:stretch>
            <a:fillRect/>
          </a:stretch>
        </p:blipFill>
        <p:spPr bwMode="auto">
          <a:xfrm>
            <a:off x="5867400" y="4038600"/>
            <a:ext cx="2514600" cy="251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04800"/>
            <a:ext cx="7498080" cy="6400800"/>
          </a:xfrm>
        </p:spPr>
        <p:txBody>
          <a:bodyPr>
            <a:normAutofit fontScale="77500" lnSpcReduction="20000"/>
          </a:bodyPr>
          <a:lstStyle/>
          <a:p>
            <a:r>
              <a:rPr lang="en-US" sz="3800" b="1" dirty="0" smtClean="0"/>
              <a:t>Kindness:  </a:t>
            </a:r>
            <a:r>
              <a:rPr lang="en-US" dirty="0" smtClean="0"/>
              <a:t>discovering the joy of helping others</a:t>
            </a:r>
          </a:p>
          <a:p>
            <a:endParaRPr lang="en-US" dirty="0" smtClean="0"/>
          </a:p>
          <a:p>
            <a:r>
              <a:rPr lang="en-US" sz="3800" b="1" dirty="0" smtClean="0"/>
              <a:t>Patience:  </a:t>
            </a:r>
            <a:r>
              <a:rPr lang="en-US" dirty="0" smtClean="0"/>
              <a:t>accepting the imperfections of others</a:t>
            </a:r>
          </a:p>
          <a:p>
            <a:endParaRPr lang="en-US" dirty="0" smtClean="0"/>
          </a:p>
          <a:p>
            <a:r>
              <a:rPr lang="en-US" sz="3800" b="1" dirty="0" smtClean="0"/>
              <a:t>Forgiveness</a:t>
            </a:r>
            <a:r>
              <a:rPr lang="en-US" dirty="0" smtClean="0"/>
              <a:t>:  finding freedom from the grip of anger</a:t>
            </a:r>
          </a:p>
          <a:p>
            <a:endParaRPr lang="en-US" dirty="0" smtClean="0"/>
          </a:p>
          <a:p>
            <a:r>
              <a:rPr lang="en-US" sz="3800" b="1" dirty="0" smtClean="0"/>
              <a:t>Courtesy</a:t>
            </a:r>
            <a:r>
              <a:rPr lang="en-US" dirty="0" smtClean="0"/>
              <a:t>:  treating others as friends</a:t>
            </a:r>
          </a:p>
          <a:p>
            <a:endParaRPr lang="en-US" dirty="0" smtClean="0"/>
          </a:p>
          <a:p>
            <a:r>
              <a:rPr lang="en-US" sz="3800" b="1" dirty="0" smtClean="0"/>
              <a:t>Humility:  </a:t>
            </a:r>
            <a:r>
              <a:rPr lang="en-US" dirty="0" smtClean="0"/>
              <a:t>stepping down so someone else can step up</a:t>
            </a:r>
          </a:p>
          <a:p>
            <a:endParaRPr lang="en-US" dirty="0" smtClean="0"/>
          </a:p>
          <a:p>
            <a:r>
              <a:rPr lang="en-US" sz="3800" b="1" dirty="0" smtClean="0"/>
              <a:t>Generosity:  </a:t>
            </a:r>
            <a:r>
              <a:rPr lang="en-US" dirty="0" smtClean="0"/>
              <a:t>giving your time, money, and abilities to others</a:t>
            </a:r>
          </a:p>
          <a:p>
            <a:endParaRPr lang="en-US" dirty="0" smtClean="0"/>
          </a:p>
          <a:p>
            <a:r>
              <a:rPr lang="en-US" sz="3800" b="1" dirty="0" smtClean="0"/>
              <a:t>Honesty</a:t>
            </a:r>
            <a:r>
              <a:rPr lang="en-US" dirty="0" smtClean="0"/>
              <a:t>:  caring enough to tell the truth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ra\Desktop\4217_87417025746_657740746_1814456_5178085_n.jpg"/>
          <p:cNvPicPr>
            <a:picLocks noChangeAspect="1" noChangeArrowheads="1"/>
          </p:cNvPicPr>
          <p:nvPr/>
        </p:nvPicPr>
        <p:blipFill>
          <a:blip r:embed="rId3" cstate="print"/>
          <a:srcRect/>
          <a:stretch>
            <a:fillRect/>
          </a:stretch>
        </p:blipFill>
        <p:spPr bwMode="auto">
          <a:xfrm>
            <a:off x="2819400" y="825500"/>
            <a:ext cx="6489700" cy="6489700"/>
          </a:xfrm>
          <a:prstGeom prst="rect">
            <a:avLst/>
          </a:prstGeom>
          <a:noFill/>
        </p:spPr>
      </p:pic>
      <p:sp>
        <p:nvSpPr>
          <p:cNvPr id="2" name="Title 1"/>
          <p:cNvSpPr>
            <a:spLocks noGrp="1"/>
          </p:cNvSpPr>
          <p:nvPr>
            <p:ph type="title"/>
          </p:nvPr>
        </p:nvSpPr>
        <p:spPr>
          <a:xfrm>
            <a:off x="1219200" y="533400"/>
            <a:ext cx="7714488" cy="1143000"/>
          </a:xfrm>
        </p:spPr>
        <p:txBody>
          <a:bodyPr>
            <a:noAutofit/>
          </a:bodyPr>
          <a:lstStyle/>
          <a:p>
            <a:r>
              <a:rPr lang="en-US" sz="4000" b="1" dirty="0" smtClean="0"/>
              <a:t>Kindness:  </a:t>
            </a:r>
            <a:r>
              <a:rPr lang="en-US" sz="4000" dirty="0" smtClean="0"/>
              <a:t>discovering the joy of helping others</a:t>
            </a:r>
            <a:br>
              <a:rPr lang="en-US" sz="4000" dirty="0" smtClean="0"/>
            </a:b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498080" cy="1143000"/>
          </a:xfrm>
        </p:spPr>
        <p:txBody>
          <a:bodyPr>
            <a:noAutofit/>
          </a:bodyPr>
          <a:lstStyle/>
          <a:p>
            <a:r>
              <a:rPr lang="en-US" sz="4800" b="1" dirty="0" smtClean="0"/>
              <a:t>Courtesy</a:t>
            </a:r>
            <a:r>
              <a:rPr lang="en-US" sz="4000" dirty="0" smtClean="0"/>
              <a:t>:  treating others as friends</a:t>
            </a:r>
          </a:p>
        </p:txBody>
      </p:sp>
      <p:sp>
        <p:nvSpPr>
          <p:cNvPr id="3" name="Content Placeholder 2"/>
          <p:cNvSpPr>
            <a:spLocks noGrp="1"/>
          </p:cNvSpPr>
          <p:nvPr>
            <p:ph idx="1"/>
          </p:nvPr>
        </p:nvSpPr>
        <p:spPr>
          <a:xfrm>
            <a:off x="1828800" y="2819400"/>
            <a:ext cx="6565392" cy="1219200"/>
          </a:xfrm>
        </p:spPr>
        <p:txBody>
          <a:bodyPr>
            <a:noAutofit/>
          </a:bodyPr>
          <a:lstStyle/>
          <a:p>
            <a:r>
              <a:rPr lang="en-US" sz="4400" i="1" dirty="0" smtClean="0"/>
              <a:t>Don’t wait for people to be friendly…Show them How !! </a:t>
            </a:r>
            <a:endParaRPr lang="en-US" sz="4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458200" cy="1143000"/>
          </a:xfrm>
        </p:spPr>
        <p:txBody>
          <a:bodyPr>
            <a:noAutofit/>
          </a:bodyPr>
          <a:lstStyle/>
          <a:p>
            <a:r>
              <a:rPr lang="en-US" sz="4000" b="1" dirty="0" smtClean="0"/>
              <a:t>Patience:  </a:t>
            </a:r>
            <a:r>
              <a:rPr lang="en-US" sz="4000" dirty="0" smtClean="0"/>
              <a:t>accepting the imperfections of others</a:t>
            </a:r>
            <a:br>
              <a:rPr lang="en-US" sz="4000" dirty="0" smtClean="0"/>
            </a:br>
            <a:endParaRPr lang="en-US" sz="4000" dirty="0"/>
          </a:p>
        </p:txBody>
      </p:sp>
      <p:sp>
        <p:nvSpPr>
          <p:cNvPr id="3" name="Content Placeholder 2"/>
          <p:cNvSpPr>
            <a:spLocks noGrp="1"/>
          </p:cNvSpPr>
          <p:nvPr>
            <p:ph idx="1"/>
          </p:nvPr>
        </p:nvSpPr>
        <p:spPr/>
        <p:txBody>
          <a:bodyPr/>
          <a:lstStyle/>
          <a:p>
            <a:endParaRPr lang="en-US"/>
          </a:p>
        </p:txBody>
      </p:sp>
      <p:pic>
        <p:nvPicPr>
          <p:cNvPr id="6147" name="Picture 3" descr="D:\sarsour\photos\I-ACT\n561901360_303754_4399.jpg"/>
          <p:cNvPicPr>
            <a:picLocks noChangeAspect="1" noChangeArrowheads="1"/>
          </p:cNvPicPr>
          <p:nvPr/>
        </p:nvPicPr>
        <p:blipFill>
          <a:blip r:embed="rId3" cstate="print"/>
          <a:srcRect/>
          <a:stretch>
            <a:fillRect/>
          </a:stretch>
        </p:blipFill>
        <p:spPr bwMode="auto">
          <a:xfrm>
            <a:off x="3124200" y="2133600"/>
            <a:ext cx="57912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498080" cy="1143000"/>
          </a:xfrm>
        </p:spPr>
        <p:txBody>
          <a:bodyPr>
            <a:noAutofit/>
          </a:bodyPr>
          <a:lstStyle/>
          <a:p>
            <a:r>
              <a:rPr lang="en-US" sz="4000" b="1" dirty="0" smtClean="0"/>
              <a:t>Forgiveness</a:t>
            </a:r>
            <a:r>
              <a:rPr lang="en-US" sz="4000" dirty="0" smtClean="0"/>
              <a:t>:  finding freedom from the grip of anger</a:t>
            </a:r>
            <a:br>
              <a:rPr lang="en-US" sz="4000" dirty="0" smtClean="0"/>
            </a:br>
            <a:endParaRPr lang="en-US" sz="4000" dirty="0"/>
          </a:p>
        </p:txBody>
      </p:sp>
      <p:pic>
        <p:nvPicPr>
          <p:cNvPr id="11266" name="Picture 2" descr="C:\Users\Sara\Desktop\metallicafanatic_st_anger.jpg"/>
          <p:cNvPicPr>
            <a:picLocks noChangeAspect="1" noChangeArrowheads="1"/>
          </p:cNvPicPr>
          <p:nvPr/>
        </p:nvPicPr>
        <p:blipFill>
          <a:blip r:embed="rId3" cstate="print"/>
          <a:srcRect/>
          <a:stretch>
            <a:fillRect/>
          </a:stretch>
        </p:blipFill>
        <p:spPr bwMode="auto">
          <a:xfrm>
            <a:off x="3733800" y="1676400"/>
            <a:ext cx="4676776" cy="46924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98080" cy="1143000"/>
          </a:xfrm>
        </p:spPr>
        <p:txBody>
          <a:bodyPr>
            <a:noAutofit/>
          </a:bodyPr>
          <a:lstStyle/>
          <a:p>
            <a:r>
              <a:rPr lang="en-US" sz="4000" b="1" dirty="0" smtClean="0"/>
              <a:t>Humility:  </a:t>
            </a:r>
            <a:r>
              <a:rPr lang="en-US" sz="4000" dirty="0" smtClean="0"/>
              <a:t>stepping down so someone else can step up</a:t>
            </a:r>
            <a:br>
              <a:rPr lang="en-US" sz="4000" dirty="0" smtClean="0"/>
            </a:br>
            <a:endParaRPr lang="en-US" sz="4000" dirty="0"/>
          </a:p>
        </p:txBody>
      </p:sp>
      <p:sp>
        <p:nvSpPr>
          <p:cNvPr id="3" name="Content Placeholder 2"/>
          <p:cNvSpPr>
            <a:spLocks noGrp="1"/>
          </p:cNvSpPr>
          <p:nvPr>
            <p:ph idx="1"/>
          </p:nvPr>
        </p:nvSpPr>
        <p:spPr/>
        <p:txBody>
          <a:bodyPr/>
          <a:lstStyle/>
          <a:p>
            <a:endParaRPr lang="en-US" dirty="0"/>
          </a:p>
        </p:txBody>
      </p:sp>
      <p:pic>
        <p:nvPicPr>
          <p:cNvPr id="9218" name="Picture 2" descr="C:\Users\Sara\Desktop\human_resources.jpg"/>
          <p:cNvPicPr>
            <a:picLocks noChangeAspect="1" noChangeArrowheads="1"/>
          </p:cNvPicPr>
          <p:nvPr/>
        </p:nvPicPr>
        <p:blipFill>
          <a:blip r:embed="rId3" cstate="print"/>
          <a:srcRect/>
          <a:stretch>
            <a:fillRect/>
          </a:stretch>
        </p:blipFill>
        <p:spPr bwMode="auto">
          <a:xfrm>
            <a:off x="2743200" y="1524000"/>
            <a:ext cx="5629275"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love">
      <a:dk1>
        <a:srgbClr val="800000"/>
      </a:dk1>
      <a:lt1>
        <a:sysClr val="window" lastClr="FFFFFF"/>
      </a:lt1>
      <a:dk2>
        <a:srgbClr val="400000"/>
      </a:dk2>
      <a:lt2>
        <a:srgbClr val="800000"/>
      </a:lt2>
      <a:accent1>
        <a:srgbClr val="FFC1C1"/>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269</Words>
  <Application>Microsoft Office PowerPoint</Application>
  <PresentationFormat>On-screen Show (4:3)</PresentationFormat>
  <Paragraphs>45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Love as a way of life </vt:lpstr>
      <vt:lpstr>Dr. Gary Chapman </vt:lpstr>
      <vt:lpstr>Slide 3</vt:lpstr>
      <vt:lpstr>Slide 4</vt:lpstr>
      <vt:lpstr>Kindness:  discovering the joy of helping others </vt:lpstr>
      <vt:lpstr>Courtesy:  treating others as friends</vt:lpstr>
      <vt:lpstr>Patience:  accepting the imperfections of others </vt:lpstr>
      <vt:lpstr>Forgiveness:  finding freedom from the grip of anger </vt:lpstr>
      <vt:lpstr>Humility:  stepping down so someone else can step up </vt:lpstr>
      <vt:lpstr>Generosity:  giving your time, money, and abilities to others </vt:lpstr>
      <vt:lpstr>Honesty:  caring enough to tell the truth </vt:lpstr>
      <vt:lpstr>Slide 12</vt:lpstr>
      <vt:lpstr>Slide 13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as a way of life</dc:title>
  <dc:creator>Sara</dc:creator>
  <cp:lastModifiedBy>Administrator</cp:lastModifiedBy>
  <cp:revision>34</cp:revision>
  <dcterms:created xsi:type="dcterms:W3CDTF">2010-02-13T20:04:07Z</dcterms:created>
  <dcterms:modified xsi:type="dcterms:W3CDTF">2011-06-01T10:47:30Z</dcterms:modified>
</cp:coreProperties>
</file>